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325" r:id="rId3"/>
    <p:sldId id="258" r:id="rId4"/>
    <p:sldId id="320" r:id="rId5"/>
    <p:sldId id="322" r:id="rId6"/>
    <p:sldId id="260" r:id="rId7"/>
    <p:sldId id="265" r:id="rId8"/>
    <p:sldId id="268" r:id="rId9"/>
    <p:sldId id="333" r:id="rId10"/>
    <p:sldId id="269" r:id="rId11"/>
    <p:sldId id="270" r:id="rId12"/>
    <p:sldId id="264" r:id="rId13"/>
    <p:sldId id="271" r:id="rId14"/>
    <p:sldId id="272" r:id="rId15"/>
    <p:sldId id="273" r:id="rId16"/>
    <p:sldId id="274" r:id="rId17"/>
    <p:sldId id="275" r:id="rId18"/>
    <p:sldId id="283" r:id="rId19"/>
    <p:sldId id="284" r:id="rId20"/>
    <p:sldId id="285" r:id="rId21"/>
    <p:sldId id="286" r:id="rId22"/>
    <p:sldId id="307" r:id="rId23"/>
    <p:sldId id="306" r:id="rId24"/>
    <p:sldId id="321" r:id="rId25"/>
    <p:sldId id="281" r:id="rId26"/>
    <p:sldId id="276" r:id="rId27"/>
    <p:sldId id="278" r:id="rId28"/>
    <p:sldId id="279" r:id="rId29"/>
    <p:sldId id="280" r:id="rId30"/>
    <p:sldId id="282" r:id="rId31"/>
    <p:sldId id="287" r:id="rId32"/>
    <p:sldId id="288" r:id="rId33"/>
    <p:sldId id="289" r:id="rId34"/>
    <p:sldId id="290" r:id="rId35"/>
    <p:sldId id="326" r:id="rId36"/>
    <p:sldId id="291" r:id="rId37"/>
    <p:sldId id="312" r:id="rId38"/>
    <p:sldId id="327" r:id="rId39"/>
    <p:sldId id="328" r:id="rId40"/>
    <p:sldId id="311" r:id="rId41"/>
    <p:sldId id="292" r:id="rId42"/>
    <p:sldId id="293" r:id="rId43"/>
    <p:sldId id="294" r:id="rId44"/>
    <p:sldId id="295" r:id="rId45"/>
    <p:sldId id="297" r:id="rId46"/>
    <p:sldId id="315" r:id="rId47"/>
    <p:sldId id="308" r:id="rId48"/>
    <p:sldId id="298" r:id="rId49"/>
    <p:sldId id="301" r:id="rId50"/>
    <p:sldId id="300" r:id="rId51"/>
    <p:sldId id="302" r:id="rId52"/>
    <p:sldId id="314" r:id="rId53"/>
    <p:sldId id="310" r:id="rId54"/>
    <p:sldId id="334" r:id="rId55"/>
    <p:sldId id="330" r:id="rId56"/>
    <p:sldId id="331" r:id="rId57"/>
    <p:sldId id="332" r:id="rId58"/>
    <p:sldId id="299" r:id="rId59"/>
    <p:sldId id="335" r:id="rId60"/>
    <p:sldId id="319" r:id="rId61"/>
    <p:sldId id="31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7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Geschlecht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Betrügerische Kreditkartentransaktionen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4/7/22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4/7/22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4/7/22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.svg"/><Relationship Id="rId3" Type="http://schemas.openxmlformats.org/officeDocument/2006/relationships/image" Target="../media/image72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8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1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3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5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7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E6F0-B6A5-4B4D-ABCA-B083162E0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Probevorlesung</a:t>
            </a:r>
            <a:br>
              <a:rPr lang="en-CH"/>
            </a:br>
            <a:r>
              <a:rPr lang="en-GB"/>
              <a:t>Professor*in Data Sciences</a:t>
            </a:r>
            <a:br>
              <a:rPr lang="en-GB"/>
            </a:br>
            <a:r>
              <a:rPr lang="en-GB"/>
              <a:t>(FHNW)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B9F77-B09C-304A-B633-331EB37BF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0333"/>
            <a:ext cx="9144000" cy="1655762"/>
          </a:xfrm>
        </p:spPr>
        <p:txBody>
          <a:bodyPr/>
          <a:lstStyle/>
          <a:p>
            <a:r>
              <a:rPr lang="en-CH"/>
              <a:t>Umberto Michelucci</a:t>
            </a:r>
          </a:p>
          <a:p>
            <a:r>
              <a:rPr lang="en-CH"/>
              <a:t>12.4.22</a:t>
            </a:r>
          </a:p>
        </p:txBody>
      </p:sp>
    </p:spTree>
    <p:extLst>
      <p:ext uri="{BB962C8B-B14F-4D97-AF65-F5344CB8AC3E}">
        <p14:creationId xmlns:p14="http://schemas.microsoft.com/office/powerpoint/2010/main" val="38560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"/>
    </mc:Choice>
    <mc:Fallback xmlns="">
      <p:transition spd="slow" advTm="14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 fontScale="90000"/>
          </a:bodyPr>
          <a:lstStyle/>
          <a:p>
            <a:r>
              <a:rPr lang="en-CH"/>
              <a:t>Datasets in der Praxis (Microsope images)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/>
              <a:t>Vereinfacht ausgedrückt handelt es sich um einen Unbalanced Datensatz, bei dem die Zielvariable mehr Beobachtungen in einer bestimmten Klasse aufweist als in den anderen.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550"/>
            <a:ext cx="10515600" cy="1325563"/>
          </a:xfrm>
        </p:spPr>
        <p:txBody>
          <a:bodyPr/>
          <a:lstStyle/>
          <a:p>
            <a:r>
              <a:rPr lang="en-CH"/>
              <a:t>Unbalanced Dataset in Klassifikation - Beispiele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37869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892116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51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Target Labels Verteilung</a:t>
            </a: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3200">
                <a:latin typeface="Franklin Gothic Book" panose="020B0503020102020204" pitchFamily="34" charset="0"/>
              </a:rPr>
              <a:t>Ausgangslage</a:t>
            </a:r>
          </a:p>
          <a:p>
            <a:r>
              <a:rPr lang="en-CH" sz="3200">
                <a:latin typeface="Franklin Gothic Book" panose="020B0503020102020204" pitchFamily="34" charset="0"/>
              </a:rPr>
              <a:t>Dataset: 1000 inputs in </a:t>
            </a:r>
            <a:r>
              <a:rPr lang="en-CH" sz="3200" i="1">
                <a:latin typeface="Franklin Gothic Book" panose="020B0503020102020204" pitchFamily="34" charset="0"/>
              </a:rPr>
              <a:t>Class 1 (z.B. no Tumor)</a:t>
            </a:r>
            <a:r>
              <a:rPr lang="en-CH" sz="3200">
                <a:latin typeface="Franklin Gothic Book" panose="020B0503020102020204" pitchFamily="34" charset="0"/>
              </a:rPr>
              <a:t>; 10 in </a:t>
            </a:r>
            <a:r>
              <a:rPr lang="en-CH" sz="3200" i="1">
                <a:latin typeface="Franklin Gothic Book" panose="020B0503020102020204" pitchFamily="34" charset="0"/>
              </a:rPr>
              <a:t>Class 0 (z.B. Tumor)</a:t>
            </a:r>
          </a:p>
          <a:p>
            <a:r>
              <a:rPr lang="en-CH" sz="3200" i="1">
                <a:latin typeface="Franklin Gothic Book" panose="020B0503020102020204" pitchFamily="34" charset="0"/>
              </a:rPr>
              <a:t>Trainierete Modell erreicht: 99% </a:t>
            </a:r>
            <a:r>
              <a:rPr lang="en-GB" sz="3200">
                <a:latin typeface="Franklin Gothic Book" panose="020B0503020102020204" pitchFamily="34" charset="0"/>
              </a:rPr>
              <a:t>Genauigkeit</a:t>
            </a:r>
          </a:p>
          <a:p>
            <a:endParaRPr lang="en-GB" sz="3200" i="1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Frage:</a:t>
            </a:r>
            <a:r>
              <a:rPr lang="en-CH" sz="3200" i="1">
                <a:latin typeface="Franklin Gothic Book" panose="020B0503020102020204" pitchFamily="34" charset="0"/>
              </a:rPr>
              <a:t> 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Was halten Sie von dem Modell? Ist es gut? Letztendlich erreicht es 99% Genauigkeit!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Unbalanced Dataset - Konsequenzen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1 (1000 Punkte)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0 (1000 Punkte)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Man erreicht ca. 91% </a:t>
            </a:r>
            <a:r>
              <a:rPr lang="en-GB" sz="2400">
                <a:latin typeface="Franklin Gothic Book" panose="020B0503020102020204" pitchFamily="34" charset="0"/>
              </a:rPr>
              <a:t>Genauigkeit</a:t>
            </a:r>
            <a:r>
              <a:rPr lang="en-CH" sz="2400">
                <a:latin typeface="Franklin Gothic Book" panose="020B0503020102020204" pitchFamily="34" charset="0"/>
              </a:rPr>
              <a:t> (mit linear support vector classification)</a:t>
            </a:r>
          </a:p>
        </p:txBody>
      </p:sp>
      <p:pic>
        <p:nvPicPr>
          <p:cNvPr id="4" name="Graphic 3" descr="Web design with solid fill">
            <a:extLst>
              <a:ext uri="{FF2B5EF4-FFF2-40B4-BE49-F238E27FC236}">
                <a16:creationId xmlns:a16="http://schemas.microsoft.com/office/drawing/2014/main" id="{F81D2907-C68C-4045-B0F7-FF21BF7CB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/>
          <a:lstStyle/>
          <a:p>
            <a:r>
              <a:rPr lang="en-CH"/>
              <a:t>Unbalanced Dataset - Konsequenzen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1 (10 Punkte)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0 (1000 Punkte)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Man erreicht ca. 99% </a:t>
            </a:r>
            <a:r>
              <a:rPr lang="en-GB" sz="2400">
                <a:latin typeface="Franklin Gothic Book" panose="020B0503020102020204" pitchFamily="34" charset="0"/>
              </a:rPr>
              <a:t>Genauigkeit</a:t>
            </a:r>
            <a:r>
              <a:rPr lang="en-CH" sz="2400">
                <a:latin typeface="Franklin Gothic Book" panose="020B0503020102020204" pitchFamily="34" charset="0"/>
              </a:rPr>
              <a:t> (mit linear support vector classification)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Franklin Gothic Book" panose="020B0503020102020204" pitchFamily="34" charset="0"/>
              </a:rPr>
              <a:t>Anzahl Punkte in Class 1 ist 1% Anzahl Punkte in  Class 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mit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Web design with solid fill">
            <a:extLst>
              <a:ext uri="{FF2B5EF4-FFF2-40B4-BE49-F238E27FC236}">
                <a16:creationId xmlns:a16="http://schemas.microsoft.com/office/drawing/2014/main" id="{8D43A92B-981F-4E4A-B0D6-A6C32D8F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Unbalanced Dataset - Konsequenzen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1 (10 Punkte)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Class 0 (1000 Punkte)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Man erreicht ca. 99% </a:t>
            </a:r>
            <a:r>
              <a:rPr lang="en-GB" sz="2400">
                <a:latin typeface="Franklin Gothic Book" panose="020B0503020102020204" pitchFamily="34" charset="0"/>
              </a:rPr>
              <a:t>Genauigkeit</a:t>
            </a:r>
            <a:r>
              <a:rPr lang="en-CH" sz="2400">
                <a:latin typeface="Franklin Gothic Book" panose="020B0503020102020204" pitchFamily="34" charset="0"/>
              </a:rPr>
              <a:t> (mit linear support vector classification)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9" y="1002608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Franklin Gothic Book" panose="020B0503020102020204" pitchFamily="34" charset="0"/>
              </a:rPr>
              <a:t>Anzahl Punkte in Class 1 ist 1% Anzahl Punkte in  Class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09" y="2426457"/>
                <a:ext cx="4875309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𝐴𝑛𝑧𝑎h𝑙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𝑟𝑖𝑐h𝑡𝑖𝑔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𝑘𝑙𝑎𝑠𝑠𝑖𝑓𝑖𝑧𝑖𝑒𝑟𝑡𝑒𝑛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𝑃𝑢𝑛𝑘𝑡𝑒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𝐺𝑒𝑠𝑎𝑚𝑡𝑎𝑛𝑧𝑎h𝑙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𝑃𝑢𝑛𝑘𝑡𝑒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2426457"/>
                <a:ext cx="4875309" cy="524759"/>
              </a:xfrm>
              <a:prstGeom prst="rect">
                <a:avLst/>
              </a:prstGeom>
              <a:blipFill>
                <a:blip r:embed="rId3"/>
                <a:stretch>
                  <a:fillRect l="-260" t="-9524" r="-779" b="-309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Nicht vergessen: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Web design with solid fill">
            <a:extLst>
              <a:ext uri="{FF2B5EF4-FFF2-40B4-BE49-F238E27FC236}">
                <a16:creationId xmlns:a16="http://schemas.microsoft.com/office/drawing/2014/main" id="{5B58DB19-16AC-8F44-A250-35A7434506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15060" y="6229574"/>
            <a:ext cx="668474" cy="6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061961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Unbalanced Dataset - Konsequenzen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Anzahl Punkte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107266" cy="369332"/>
              </a:xfrm>
              <a:prstGeom prst="rect">
                <a:avLst/>
              </a:prstGeom>
              <a:blipFill>
                <a:blip r:embed="rId3"/>
                <a:stretch>
                  <a:fillRect l="-1626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5" y="1394668"/>
                <a:ext cx="2863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Anzahl Punkte Class 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394668"/>
                <a:ext cx="2863348" cy="369332"/>
              </a:xfrm>
              <a:prstGeom prst="rect">
                <a:avLst/>
              </a:prstGeom>
              <a:blipFill>
                <a:blip r:embed="rId4"/>
                <a:stretch>
                  <a:fillRect l="-1762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3" y="2719722"/>
                <a:ext cx="4875309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𝐴𝑛𝑧𝑎h𝑙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𝑟𝑖𝑐h𝑡𝑖𝑔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𝑘𝑙𝑎𝑠𝑠𝑖𝑓𝑖𝑧𝑖𝑒𝑟𝑡𝑒𝑛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𝑃𝑢𝑛𝑘𝑡𝑒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𝐺𝑒𝑠𝑎𝑚𝑡𝑎𝑛𝑧𝑎h𝑙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𝑃𝑢𝑛𝑘𝑡𝑒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2719722"/>
                <a:ext cx="4875309" cy="524759"/>
              </a:xfrm>
              <a:prstGeom prst="rect">
                <a:avLst/>
              </a:prstGeom>
              <a:blipFill>
                <a:blip r:embed="rId5"/>
                <a:stretch>
                  <a:fillRect l="-260" t="-9524" r="-521" b="-309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Nicht vergessen: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2" y="1916413"/>
                <a:ext cx="4099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</a:rPr>
                      <m:t>alls</m:t>
                    </m:r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2" y="1916413"/>
                <a:ext cx="4099430" cy="369332"/>
              </a:xfrm>
              <a:prstGeom prst="rect">
                <a:avLst/>
              </a:prstGeom>
              <a:blipFill>
                <a:blip r:embed="rId11"/>
                <a:stretch>
                  <a:fillRect l="-1235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8" y="4193330"/>
                <a:ext cx="17764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/>
                  <a:t>n</a:t>
                </a:r>
                <a:r>
                  <a:rPr lang="en-CH"/>
                  <a:t>ur gultig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8" y="4193330"/>
                <a:ext cx="1776490" cy="646331"/>
              </a:xfrm>
              <a:prstGeom prst="rect">
                <a:avLst/>
              </a:prstGeom>
              <a:blipFill>
                <a:blip r:embed="rId13"/>
                <a:stretch>
                  <a:fillRect l="-2837" t="-5769" b="-769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Web design with solid fill">
            <a:extLst>
              <a:ext uri="{FF2B5EF4-FFF2-40B4-BE49-F238E27FC236}">
                <a16:creationId xmlns:a16="http://schemas.microsoft.com/office/drawing/2014/main" id="{77AFC2B6-AB94-4D4D-AA08-6A415E51A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94706" y="-76910"/>
            <a:ext cx="914400" cy="914400"/>
          </a:xfrm>
          <a:prstGeom prst="rect">
            <a:avLst/>
          </a:prstGeom>
        </p:spPr>
      </p:pic>
      <p:pic>
        <p:nvPicPr>
          <p:cNvPr id="28" name="Graphic 27" descr="Web design with solid fill">
            <a:extLst>
              <a:ext uri="{FF2B5EF4-FFF2-40B4-BE49-F238E27FC236}">
                <a16:creationId xmlns:a16="http://schemas.microsoft.com/office/drawing/2014/main" id="{A2B273C3-DC7B-4B4F-9A7E-04CB20C4CF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60088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6E7C000A-D025-724B-ADE5-20CCEDD39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pic>
        <p:nvPicPr>
          <p:cNvPr id="14" name="Graphic 13" descr="Web design with solid fill">
            <a:extLst>
              <a:ext uri="{FF2B5EF4-FFF2-40B4-BE49-F238E27FC236}">
                <a16:creationId xmlns:a16="http://schemas.microsoft.com/office/drawing/2014/main" id="{CE81B49D-E819-8049-A340-AC7A5989D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BB4F-389F-004B-8C0C-3EC8719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Ausgangslage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0FE5-FFDF-ED4C-AE5F-5BEDC81F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45-minütige Lektion in dem viert-Semester Modul </a:t>
            </a:r>
            <a:r>
              <a:rPr lang="en-GB" i="1" u="sng"/>
              <a:t>Machine Learning in den Naturwissenschaften – Grundlagen und industrielle Anwendungen</a:t>
            </a:r>
            <a:r>
              <a:rPr lang="en-GB"/>
              <a:t> </a:t>
            </a:r>
          </a:p>
          <a:p>
            <a:r>
              <a:rPr lang="en-GB"/>
              <a:t>Querschnittqualifikation </a:t>
            </a:r>
            <a:r>
              <a:rPr lang="en-GB" i="1"/>
              <a:t>Data Science</a:t>
            </a:r>
            <a:r>
              <a:rPr lang="en-GB"/>
              <a:t> für Studierende in unserem Studiengang Bachelor Life Sciences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849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"/>
    </mc:Choice>
    <mc:Fallback xmlns="">
      <p:transition spd="slow" advTm="65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811B60EC-205D-4540-91AF-F30D1A415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1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561353"/>
            <a:ext cx="31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 (Entscheidungsgrenze)</a:t>
            </a:r>
            <a:endParaRPr lang="en-CH">
              <a:latin typeface="Franklin Gothic Book" panose="020B0503020102020204" pitchFamily="34" charset="0"/>
            </a:endParaRPr>
          </a:p>
        </p:txBody>
      </p:sp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593A7066-B378-F840-A2B8-6CDCCE016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Szenario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223246" y="5958034"/>
                <a:ext cx="11490325" cy="526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Anzahl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der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die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als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„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𝑘𝑟𝑎𝑛𝑘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klassifiziert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wurden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und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eine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wahre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Klasse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von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„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𝑘𝑟𝑎𝑛𝑘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haben</m:t>
                          </m:r>
                          <m:r>
                            <m:rPr>
                              <m:nor/>
                            </m:rPr>
                            <a:rPr lang="en-GB">
                              <a:latin typeface="Franklin Gothic Book" panose="020B05030201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𝐴𝑛𝑧𝑎h𝑙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𝐾𝑟𝑎𝑛𝑘𝑒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𝑃𝑎𝑡𝑖𝑒𝑛𝑡𝑒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6" y="5958034"/>
                <a:ext cx="11490325" cy="526106"/>
              </a:xfrm>
              <a:prstGeom prst="rect">
                <a:avLst/>
              </a:prstGeom>
              <a:blipFill>
                <a:blip r:embed="rId3"/>
                <a:stretch>
                  <a:fillRect l="-552" t="-11628" r="-662" b="-302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Strategien für den Umgang mit Unbalanced Datensätzen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 1</a:t>
            </a:r>
            <a:r>
              <a:rPr lang="en-GB" sz="3200"/>
              <a:t> besteht in der Vorverarbeitung der Daten, um das Klassengleichgewicht wiederherzustellen.</a:t>
            </a:r>
            <a:endParaRPr lang="en-CH" sz="3200"/>
          </a:p>
          <a:p>
            <a:pPr marL="0" indent="0">
              <a:buNone/>
            </a:pPr>
            <a:r>
              <a:rPr lang="en-GB" sz="3200" b="1" u="sng"/>
              <a:t>Typ 2</a:t>
            </a:r>
            <a:r>
              <a:rPr lang="en-GB" sz="3200"/>
              <a:t> besteht darin, die Algorithmen selbst so zu ändern, dass sie mit Unbalanced Daten umgehen können.</a:t>
            </a:r>
          </a:p>
          <a:p>
            <a:pPr marL="0" indent="0">
              <a:buNone/>
            </a:pPr>
            <a:endParaRPr lang="en-GB" sz="3200"/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Heute werden wir uns mit Typ 1 befassen.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CH" sz="5200"/>
              <a:t>Unbalanced Dataset - Lösungen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b="0" i="0">
                <a:latin typeface="Franklin Gothic Book" panose="020B0503020102020204" pitchFamily="34" charset="0"/>
              </a:rPr>
              <a:t>1) Mehr Daten über die weniger vertretene Klasse sammeln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b="0" i="0">
                <a:latin typeface="Franklin Gothic Book" panose="020B0503020102020204" pitchFamily="34" charset="0"/>
              </a:rPr>
              <a:t>2) Undersampling (subsampling) und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>
                <a:latin typeface="Franklin Gothic Book" panose="020B0503020102020204" pitchFamily="34" charset="0"/>
              </a:rPr>
              <a:t>3)</a:t>
            </a:r>
            <a:r>
              <a:rPr lang="en-GB" sz="3200" i="0">
                <a:latin typeface="Franklin Gothic Book" panose="020B0503020102020204" pitchFamily="34" charset="0"/>
              </a:rPr>
              <a:t> </a:t>
            </a:r>
            <a:r>
              <a:rPr lang="en-GB" sz="3200">
                <a:latin typeface="Franklin Gothic Book" panose="020B0503020102020204" pitchFamily="34" charset="0"/>
              </a:rPr>
              <a:t>Unterschiedliche Metriken verwenden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372214"/>
            <a:ext cx="10515600" cy="1325563"/>
          </a:xfrm>
        </p:spPr>
        <p:txBody>
          <a:bodyPr/>
          <a:lstStyle/>
          <a:p>
            <a:r>
              <a:rPr lang="en-CH"/>
              <a:t>Vor und Nachteile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066629"/>
            <a:ext cx="81215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CH" sz="3200" u="sng"/>
              <a:t>Vorteile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Man hat einen grösseren Datensatz für das Training</a:t>
            </a:r>
          </a:p>
          <a:p>
            <a:pPr marL="0" indent="0">
              <a:buNone/>
            </a:pPr>
            <a:r>
              <a:rPr lang="en-GB" sz="3200" u="sng"/>
              <a:t>Nachteile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Das Modell generalisiert schlechter, da es nur sehr wenige Fälle der Klasse 1 gesehen hat</a:t>
            </a:r>
            <a:endParaRPr lang="en-CH" sz="3200"/>
          </a:p>
          <a:p>
            <a:pPr marL="0" indent="0">
              <a:buNone/>
            </a:pP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297711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Vor und Nachteile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CH" sz="3200" u="sng"/>
              <a:t>Vorteile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Man dupliziert keine Daten</a:t>
            </a:r>
          </a:p>
          <a:p>
            <a:pPr marL="0" indent="0">
              <a:buNone/>
            </a:pPr>
            <a:r>
              <a:rPr lang="en-GB" sz="3200" u="sng"/>
              <a:t>Nachteile</a:t>
            </a:r>
          </a:p>
          <a:p>
            <a:pPr>
              <a:buFontTx/>
              <a:buChar char="-"/>
            </a:pPr>
            <a:r>
              <a:rPr lang="en-GB" sz="3200"/>
              <a:t>Der Trainingsdatensatz ist viel kleiner, und man verliert viele Daten in Klasse 0. </a:t>
            </a:r>
          </a:p>
          <a:p>
            <a:pPr>
              <a:buFontTx/>
              <a:buChar char="-"/>
            </a:pPr>
            <a:r>
              <a:rPr lang="en-GB" sz="3200"/>
              <a:t>Es kann vorkommen, dass die Leistung der Modelle bei kleinen Datensätzen schnell schlechter wird.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320860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B660229-821C-D746-A3A7-F4CD39A7CD64}"/>
              </a:ext>
            </a:extLst>
          </p:cNvPr>
          <p:cNvSpPr/>
          <p:nvPr/>
        </p:nvSpPr>
        <p:spPr>
          <a:xfrm>
            <a:off x="1334223" y="1363080"/>
            <a:ext cx="9803283" cy="2709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64EA94B-802C-B143-B7D3-E960F70DA3EC}"/>
              </a:ext>
            </a:extLst>
          </p:cNvPr>
          <p:cNvSpPr/>
          <p:nvPr/>
        </p:nvSpPr>
        <p:spPr>
          <a:xfrm>
            <a:off x="1334223" y="4072416"/>
            <a:ext cx="9803283" cy="2549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553B8-7D24-3143-BD6E-78615856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6" y="50756"/>
            <a:ext cx="10515600" cy="1325563"/>
          </a:xfrm>
        </p:spPr>
        <p:txBody>
          <a:bodyPr>
            <a:no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Machine Learning in den Naturwissenschaften – Grundlagen und industrielle Anwendungen 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7EEAE0-0561-EE41-936C-C442CA28B00D}"/>
              </a:ext>
            </a:extLst>
          </p:cNvPr>
          <p:cNvGrpSpPr/>
          <p:nvPr/>
        </p:nvGrpSpPr>
        <p:grpSpPr bwMode="gray">
          <a:xfrm>
            <a:off x="1334223" y="1980470"/>
            <a:ext cx="9199005" cy="4163993"/>
            <a:chOff x="396000" y="1832804"/>
            <a:chExt cx="8806103" cy="398614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3C0CD7-0A41-6C4B-90A2-F75CBE7720B9}"/>
                </a:ext>
              </a:extLst>
            </p:cNvPr>
            <p:cNvCxnSpPr/>
            <p:nvPr/>
          </p:nvCxnSpPr>
          <p:spPr bwMode="gray">
            <a:xfrm>
              <a:off x="396000" y="3835400"/>
              <a:ext cx="8746317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F1210F1-85BF-5B4A-B11D-2AC1F374F12E}"/>
                </a:ext>
              </a:extLst>
            </p:cNvPr>
            <p:cNvSpPr/>
            <p:nvPr/>
          </p:nvSpPr>
          <p:spPr bwMode="gray">
            <a:xfrm>
              <a:off x="2055400" y="3759176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EF8EE6A-D98E-3942-A41D-7687215459E2}"/>
                </a:ext>
              </a:extLst>
            </p:cNvPr>
            <p:cNvCxnSpPr>
              <a:stCxn id="45" idx="0"/>
            </p:cNvCxnSpPr>
            <p:nvPr/>
          </p:nvCxnSpPr>
          <p:spPr bwMode="gray">
            <a:xfrm flipV="1">
              <a:off x="2131600" y="1863026"/>
              <a:ext cx="0" cy="1896150"/>
            </a:xfrm>
            <a:prstGeom prst="lin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7197AD-1204-3A4A-AF9C-06D35345363E}"/>
                </a:ext>
              </a:extLst>
            </p:cNvPr>
            <p:cNvSpPr txBox="1"/>
            <p:nvPr/>
          </p:nvSpPr>
          <p:spPr bwMode="gray">
            <a:xfrm>
              <a:off x="2209099" y="1832804"/>
              <a:ext cx="1014960" cy="4419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Block 2</a:t>
              </a:r>
            </a:p>
            <a:p>
              <a:r>
                <a:rPr lang="en-GB" sz="800" u="sng" dirty="0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Data Cleaning and missing data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F70348-033B-9443-8A76-CF2BE17314EC}"/>
                </a:ext>
              </a:extLst>
            </p:cNvPr>
            <p:cNvSpPr/>
            <p:nvPr/>
          </p:nvSpPr>
          <p:spPr bwMode="gray">
            <a:xfrm>
              <a:off x="3442316" y="37592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B825AA-1A1F-8A4B-8BB2-DD934DC577A4}"/>
                </a:ext>
              </a:extLst>
            </p:cNvPr>
            <p:cNvCxnSpPr>
              <a:stCxn id="50" idx="0"/>
            </p:cNvCxnSpPr>
            <p:nvPr/>
          </p:nvCxnSpPr>
          <p:spPr bwMode="gray">
            <a:xfrm flipV="1">
              <a:off x="3518516" y="2494548"/>
              <a:ext cx="0" cy="1264652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2F72E8-A54B-6A4A-B8FF-F957F7B6115F}"/>
                </a:ext>
              </a:extLst>
            </p:cNvPr>
            <p:cNvSpPr txBox="1"/>
            <p:nvPr/>
          </p:nvSpPr>
          <p:spPr bwMode="gray">
            <a:xfrm>
              <a:off x="3588047" y="2452454"/>
              <a:ext cx="1014960" cy="324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Block 3</a:t>
              </a:r>
            </a:p>
            <a:p>
              <a:r>
                <a:rPr lang="en-GB" sz="800" u="sng" dirty="0" err="1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Data Preparation</a:t>
              </a:r>
              <a:endParaRPr lang="en-GB" sz="800" u="sng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DB9482-92F4-2D4B-85C5-07882DD27805}"/>
                </a:ext>
              </a:extLst>
            </p:cNvPr>
            <p:cNvSpPr/>
            <p:nvPr/>
          </p:nvSpPr>
          <p:spPr bwMode="gray">
            <a:xfrm>
              <a:off x="5685516" y="375917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55B96A-3B01-FA4B-82C0-CCA431441E82}"/>
                </a:ext>
              </a:extLst>
            </p:cNvPr>
            <p:cNvCxnSpPr>
              <a:stCxn id="53" idx="0"/>
            </p:cNvCxnSpPr>
            <p:nvPr/>
          </p:nvCxnSpPr>
          <p:spPr bwMode="gray">
            <a:xfrm flipV="1">
              <a:off x="5761716" y="1863026"/>
              <a:ext cx="0" cy="189615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CE64E-064B-0046-9A1F-33D410C6ABF2}"/>
                </a:ext>
              </a:extLst>
            </p:cNvPr>
            <p:cNvSpPr txBox="1"/>
            <p:nvPr/>
          </p:nvSpPr>
          <p:spPr bwMode="gray">
            <a:xfrm>
              <a:off x="5835150" y="1832805"/>
              <a:ext cx="1014960" cy="6776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Block 4 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Datasets in der Praxis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Unbalanced Datasets</a:t>
              </a:r>
            </a:p>
            <a:p>
              <a:r>
                <a:rPr lang="en-GB" sz="800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In Klassifikation - Under- und Over-Sampling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30E1A20-1356-7942-9796-47835F303ED0}"/>
                </a:ext>
              </a:extLst>
            </p:cNvPr>
            <p:cNvSpPr/>
            <p:nvPr/>
          </p:nvSpPr>
          <p:spPr bwMode="gray">
            <a:xfrm>
              <a:off x="572528" y="3759200"/>
              <a:ext cx="152400" cy="152400"/>
            </a:xfrm>
            <a:prstGeom prst="ellipse">
              <a:avLst/>
            </a:prstGeom>
            <a:solidFill>
              <a:schemeClr val="accent4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9385F1-6C8A-DA4C-BD9D-A287F36F7D1E}"/>
                </a:ext>
              </a:extLst>
            </p:cNvPr>
            <p:cNvCxnSpPr>
              <a:stCxn id="56" idx="0"/>
            </p:cNvCxnSpPr>
            <p:nvPr/>
          </p:nvCxnSpPr>
          <p:spPr bwMode="gray">
            <a:xfrm flipV="1">
              <a:off x="648728" y="2494548"/>
              <a:ext cx="0" cy="126465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15E5F7-AC20-FF48-BD56-9D807D84A2ED}"/>
                </a:ext>
              </a:extLst>
            </p:cNvPr>
            <p:cNvSpPr txBox="1"/>
            <p:nvPr/>
          </p:nvSpPr>
          <p:spPr bwMode="gray">
            <a:xfrm>
              <a:off x="718259" y="2452454"/>
              <a:ext cx="1014960" cy="559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rgbClr val="FFC000"/>
                  </a:solidFill>
                  <a:latin typeface="Franklin Gothic Book" panose="020B0503020102020204" pitchFamily="34" charset="0"/>
                </a:rPr>
                <a:t>Block 1</a:t>
              </a:r>
            </a:p>
            <a:p>
              <a:r>
                <a:rPr lang="en-GB" sz="800" u="sng" dirty="0" err="1">
                  <a:solidFill>
                    <a:srgbClr val="FFC000"/>
                  </a:solidFill>
                  <a:latin typeface="Franklin Gothic Book" panose="020B0503020102020204" pitchFamily="34" charset="0"/>
                </a:rPr>
                <a:t>Machine Learning Pipeline</a:t>
              </a:r>
              <a:r>
                <a:rPr lang="en-GB" sz="800" dirty="0" err="1">
                  <a:solidFill>
                    <a:srgbClr val="FFC000"/>
                  </a:solidFill>
                  <a:latin typeface="Franklin Gothic Book" panose="020B0503020102020204" pitchFamily="34" charset="0"/>
                </a:rPr>
                <a:t> – Basic concepts</a:t>
              </a:r>
              <a:endParaRPr lang="en-GB" sz="800" dirty="0">
                <a:solidFill>
                  <a:srgbClr val="FFC000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691B6D9-8D31-E648-8225-D14942059C7D}"/>
                </a:ext>
              </a:extLst>
            </p:cNvPr>
            <p:cNvSpPr/>
            <p:nvPr/>
          </p:nvSpPr>
          <p:spPr bwMode="gray">
            <a:xfrm>
              <a:off x="6861322" y="375564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7B7E9C-DCC9-A742-8033-F58FDE8615D2}"/>
                </a:ext>
              </a:extLst>
            </p:cNvPr>
            <p:cNvCxnSpPr>
              <a:stCxn id="59" idx="0"/>
            </p:cNvCxnSpPr>
            <p:nvPr/>
          </p:nvCxnSpPr>
          <p:spPr bwMode="gray">
            <a:xfrm flipV="1">
              <a:off x="6937522" y="2490994"/>
              <a:ext cx="0" cy="126465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999EF0-BAF9-604A-93C8-6F85218927BE}"/>
                </a:ext>
              </a:extLst>
            </p:cNvPr>
            <p:cNvSpPr txBox="1"/>
            <p:nvPr/>
          </p:nvSpPr>
          <p:spPr bwMode="gray">
            <a:xfrm>
              <a:off x="7007051" y="2448900"/>
              <a:ext cx="800993" cy="11490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Block 5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Datasets in der Praxis 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Model Validation</a:t>
              </a:r>
            </a:p>
            <a:p>
              <a:r>
                <a:rPr lang="en-GB" sz="800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Datset split, k-Fold cross validation</a:t>
              </a:r>
            </a:p>
            <a:p>
              <a:r>
                <a:rPr lang="en-GB" sz="800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Cross validation für kleine und Grosse Datasets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CB4F18D-A29A-5E46-ACE1-863C43049165}"/>
                </a:ext>
              </a:extLst>
            </p:cNvPr>
            <p:cNvSpPr/>
            <p:nvPr/>
          </p:nvSpPr>
          <p:spPr bwMode="gray">
            <a:xfrm>
              <a:off x="8020032" y="37592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2982FF-30FE-B04B-B2A8-66677D3E1603}"/>
                </a:ext>
              </a:extLst>
            </p:cNvPr>
            <p:cNvCxnSpPr>
              <a:stCxn id="62" idx="0"/>
            </p:cNvCxnSpPr>
            <p:nvPr/>
          </p:nvCxnSpPr>
          <p:spPr bwMode="gray">
            <a:xfrm flipV="1">
              <a:off x="8096232" y="2494548"/>
              <a:ext cx="0" cy="1264652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B5C72C-3523-054C-B028-1C85DFD61384}"/>
                </a:ext>
              </a:extLst>
            </p:cNvPr>
            <p:cNvSpPr txBox="1"/>
            <p:nvPr/>
          </p:nvSpPr>
          <p:spPr bwMode="gray">
            <a:xfrm>
              <a:off x="8187143" y="2461736"/>
              <a:ext cx="1014960" cy="4419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Block 5</a:t>
              </a:r>
            </a:p>
            <a:p>
              <a:r>
                <a:rPr lang="en-GB" sz="800" u="sng" dirty="0" err="1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ML Pipelines in der Praxis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E6048FA-EBE7-D542-8E7F-A911759AFB2B}"/>
                </a:ext>
              </a:extLst>
            </p:cNvPr>
            <p:cNvSpPr/>
            <p:nvPr/>
          </p:nvSpPr>
          <p:spPr bwMode="gray">
            <a:xfrm>
              <a:off x="2300264" y="3769346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FA0A06-526A-DD4B-93E1-A552C669830C}"/>
                </a:ext>
              </a:extLst>
            </p:cNvPr>
            <p:cNvCxnSpPr>
              <a:endCxn id="65" idx="4"/>
            </p:cNvCxnSpPr>
            <p:nvPr/>
          </p:nvCxnSpPr>
          <p:spPr bwMode="gray">
            <a:xfrm flipH="1" flipV="1">
              <a:off x="2376466" y="3921747"/>
              <a:ext cx="0" cy="1897200"/>
            </a:xfrm>
            <a:prstGeom prst="lin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9A0307-FEA3-AD42-B2A6-B81E44313961}"/>
                </a:ext>
              </a:extLst>
            </p:cNvPr>
            <p:cNvSpPr txBox="1"/>
            <p:nvPr/>
          </p:nvSpPr>
          <p:spPr bwMode="gray">
            <a:xfrm>
              <a:off x="2441006" y="5377000"/>
              <a:ext cx="1014960" cy="4419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Block 2</a:t>
              </a:r>
            </a:p>
            <a:p>
              <a:r>
                <a:rPr lang="en-GB" sz="800" u="sng" dirty="0" err="1">
                  <a:solidFill>
                    <a:schemeClr val="accent3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Data Clearning and missing data</a:t>
              </a:r>
              <a:endParaRPr lang="en-GB" sz="800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7C91387-1115-BB4F-85AF-5F6B45C38EFF}"/>
                </a:ext>
              </a:extLst>
            </p:cNvPr>
            <p:cNvSpPr/>
            <p:nvPr/>
          </p:nvSpPr>
          <p:spPr bwMode="gray">
            <a:xfrm>
              <a:off x="7083185" y="3749029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5F3634C-99DF-DC48-89BB-E74176881F6F}"/>
                </a:ext>
              </a:extLst>
            </p:cNvPr>
            <p:cNvCxnSpPr>
              <a:endCxn id="68" idx="4"/>
            </p:cNvCxnSpPr>
            <p:nvPr/>
          </p:nvCxnSpPr>
          <p:spPr bwMode="gray">
            <a:xfrm flipH="1" flipV="1">
              <a:off x="7159385" y="3901429"/>
              <a:ext cx="0" cy="18972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47FA39-36E0-CB41-8656-1CE3BB9C26BB}"/>
                </a:ext>
              </a:extLst>
            </p:cNvPr>
            <p:cNvSpPr txBox="1"/>
            <p:nvPr/>
          </p:nvSpPr>
          <p:spPr bwMode="gray">
            <a:xfrm>
              <a:off x="7206817" y="5251789"/>
              <a:ext cx="1014960" cy="5597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Block 5</a:t>
              </a:r>
              <a:br>
                <a:rPr lang="en-GB" sz="800" b="1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</a:br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Datasets in der Praxis </a:t>
              </a:r>
              <a:r>
                <a:rPr lang="en-GB" sz="800" u="sng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Model Validation</a:t>
              </a:r>
              <a:r>
                <a:rPr lang="en-GB" sz="800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 mit scikit-learn</a:t>
              </a:r>
              <a:endParaRPr lang="en-GB" sz="800" u="sng" dirty="0">
                <a:solidFill>
                  <a:schemeClr val="accent1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D2D12ED-1861-B643-80AF-41E738C5AC27}"/>
              </a:ext>
            </a:extLst>
          </p:cNvPr>
          <p:cNvSpPr txBox="1"/>
          <p:nvPr/>
        </p:nvSpPr>
        <p:spPr bwMode="gray">
          <a:xfrm rot="16200000">
            <a:off x="423125" y="5138220"/>
            <a:ext cx="13804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PRAKTIKA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A641AD-BFF8-B04F-A365-B19921382C99}"/>
              </a:ext>
            </a:extLst>
          </p:cNvPr>
          <p:cNvSpPr txBox="1"/>
          <p:nvPr/>
        </p:nvSpPr>
        <p:spPr bwMode="gray">
          <a:xfrm rot="16200000">
            <a:off x="514768" y="2405185"/>
            <a:ext cx="12863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THEORIE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597D5FA-8032-5C4C-81B7-E1261286BD32}"/>
              </a:ext>
            </a:extLst>
          </p:cNvPr>
          <p:cNvSpPr/>
          <p:nvPr/>
        </p:nvSpPr>
        <p:spPr bwMode="gray">
          <a:xfrm>
            <a:off x="1770075" y="3992790"/>
            <a:ext cx="159200" cy="159200"/>
          </a:xfrm>
          <a:prstGeom prst="ellipse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</a:pPr>
            <a:endParaRPr lang="en-GB" sz="1600" b="1" dirty="0">
              <a:solidFill>
                <a:schemeClr val="accent4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B76A66C-3CFE-DE44-B8A1-E7E1A955FA2F}"/>
              </a:ext>
            </a:extLst>
          </p:cNvPr>
          <p:cNvCxnSpPr>
            <a:endCxn id="76" idx="4"/>
          </p:cNvCxnSpPr>
          <p:nvPr/>
        </p:nvCxnSpPr>
        <p:spPr bwMode="gray">
          <a:xfrm flipH="1" flipV="1">
            <a:off x="1849675" y="4151990"/>
            <a:ext cx="0" cy="198184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C640A4-993E-5242-86B0-496335E229E5}"/>
              </a:ext>
            </a:extLst>
          </p:cNvPr>
          <p:cNvSpPr txBox="1"/>
          <p:nvPr/>
        </p:nvSpPr>
        <p:spPr bwMode="gray">
          <a:xfrm>
            <a:off x="1937527" y="5538463"/>
            <a:ext cx="106024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1400" b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Block 1</a:t>
            </a:r>
          </a:p>
          <a:p>
            <a:r>
              <a:rPr lang="en-GB" sz="800" u="sng" dirty="0" err="1">
                <a:solidFill>
                  <a:srgbClr val="FFC000"/>
                </a:solidFill>
                <a:latin typeface="Franklin Gothic Book" panose="020B0503020102020204" pitchFamily="34" charset="0"/>
              </a:rPr>
              <a:t>Machine Learning Pipeline</a:t>
            </a:r>
            <a:r>
              <a:rPr lang="en-GB" sz="800" dirty="0" err="1">
                <a:solidFill>
                  <a:srgbClr val="FFC000"/>
                </a:solidFill>
                <a:latin typeface="Franklin Gothic Book" panose="020B0503020102020204" pitchFamily="34" charset="0"/>
              </a:rPr>
              <a:t> – Basic concepts</a:t>
            </a:r>
            <a:endParaRPr lang="en-GB" sz="800" dirty="0">
              <a:solidFill>
                <a:srgbClr val="FFC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CD1020-BD47-C543-9581-AEB14A4A5162}"/>
              </a:ext>
            </a:extLst>
          </p:cNvPr>
          <p:cNvSpPr/>
          <p:nvPr/>
        </p:nvSpPr>
        <p:spPr bwMode="gray">
          <a:xfrm>
            <a:off x="4849373" y="4003415"/>
            <a:ext cx="159200" cy="159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634310-1309-8340-A147-514D80627273}"/>
              </a:ext>
            </a:extLst>
          </p:cNvPr>
          <p:cNvCxnSpPr>
            <a:endCxn id="79" idx="4"/>
          </p:cNvCxnSpPr>
          <p:nvPr/>
        </p:nvCxnSpPr>
        <p:spPr bwMode="gray">
          <a:xfrm flipH="1" flipV="1">
            <a:off x="4928973" y="4162615"/>
            <a:ext cx="0" cy="1981847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EBB2DE4-2283-0840-BE1C-C2472FB9CD4F}"/>
              </a:ext>
            </a:extLst>
          </p:cNvPr>
          <p:cNvSpPr txBox="1"/>
          <p:nvPr/>
        </p:nvSpPr>
        <p:spPr bwMode="gray">
          <a:xfrm>
            <a:off x="4990373" y="5672198"/>
            <a:ext cx="106024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rPr>
              <a:t>Block 3</a:t>
            </a:r>
          </a:p>
          <a:p>
            <a:r>
              <a:rPr lang="en-GB" sz="800" u="sng" dirty="0" err="1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rPr>
              <a:t>Data Preparation</a:t>
            </a:r>
            <a:endParaRPr lang="en-GB" sz="800" dirty="0">
              <a:solidFill>
                <a:schemeClr val="accent3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85F8661-61DD-7446-8407-C8C486A71D18}"/>
              </a:ext>
            </a:extLst>
          </p:cNvPr>
          <p:cNvSpPr/>
          <p:nvPr/>
        </p:nvSpPr>
        <p:spPr bwMode="gray">
          <a:xfrm>
            <a:off x="5811194" y="3992790"/>
            <a:ext cx="159200" cy="159200"/>
          </a:xfrm>
          <a:prstGeom prst="ellipse">
            <a:avLst/>
          </a:prstGeom>
          <a:solidFill>
            <a:schemeClr val="accent3"/>
          </a:solidFill>
          <a:ln w="19050" algn="ctr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tx2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556D63B-10AF-6647-99E5-A993AA753EC2}"/>
              </a:ext>
            </a:extLst>
          </p:cNvPr>
          <p:cNvCxnSpPr>
            <a:cxnSpLocks/>
            <a:stCxn id="85" idx="0"/>
          </p:cNvCxnSpPr>
          <p:nvPr/>
        </p:nvCxnSpPr>
        <p:spPr bwMode="gray">
          <a:xfrm flipV="1">
            <a:off x="5890794" y="2080337"/>
            <a:ext cx="10712" cy="191245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BDFEF7C-1BCF-224B-ACB6-86903112D927}"/>
              </a:ext>
            </a:extLst>
          </p:cNvPr>
          <p:cNvSpPr txBox="1"/>
          <p:nvPr/>
        </p:nvSpPr>
        <p:spPr bwMode="gray">
          <a:xfrm>
            <a:off x="5357673" y="1481240"/>
            <a:ext cx="10602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rPr>
              <a:t>Mid-Term Projekt mit Reale Dataset</a:t>
            </a:r>
            <a:endParaRPr lang="en-GB" sz="700" u="sng" dirty="0">
              <a:solidFill>
                <a:schemeClr val="tx2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51E742F-DF9D-4942-8BD8-B2A795B3A607}"/>
              </a:ext>
            </a:extLst>
          </p:cNvPr>
          <p:cNvSpPr/>
          <p:nvPr/>
        </p:nvSpPr>
        <p:spPr bwMode="gray">
          <a:xfrm>
            <a:off x="7078118" y="4003415"/>
            <a:ext cx="159200" cy="159200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2193C63-4DEE-CD4C-8032-BA3AD4B93FC6}"/>
              </a:ext>
            </a:extLst>
          </p:cNvPr>
          <p:cNvCxnSpPr>
            <a:endCxn id="89" idx="4"/>
          </p:cNvCxnSpPr>
          <p:nvPr/>
        </p:nvCxnSpPr>
        <p:spPr bwMode="gray">
          <a:xfrm flipH="1" flipV="1">
            <a:off x="7157717" y="4162615"/>
            <a:ext cx="0" cy="19818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114BEFF-C36F-0440-80E3-8D8F7499BF16}"/>
              </a:ext>
            </a:extLst>
          </p:cNvPr>
          <p:cNvSpPr txBox="1"/>
          <p:nvPr/>
        </p:nvSpPr>
        <p:spPr bwMode="gray">
          <a:xfrm>
            <a:off x="7230179" y="5324064"/>
            <a:ext cx="10602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Block 4</a:t>
            </a:r>
            <a:br>
              <a:rPr lang="en-GB" sz="8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</a:br>
            <a:r>
              <a:rPr lang="en-GB" sz="800" u="sng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Datasets in der Praxis </a:t>
            </a:r>
          </a:p>
          <a:p>
            <a:r>
              <a:rPr lang="en-GB" sz="800" u="sng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Unbalanced Datasets</a:t>
            </a:r>
          </a:p>
          <a:p>
            <a:r>
              <a:rPr lang="en-GB" sz="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In Klassifkation - Under- und Over-Sampling mit scikit-learn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8B71B23-90ED-1542-88BD-B2378E3BFAC8}"/>
              </a:ext>
            </a:extLst>
          </p:cNvPr>
          <p:cNvSpPr/>
          <p:nvPr/>
        </p:nvSpPr>
        <p:spPr bwMode="gray">
          <a:xfrm>
            <a:off x="10644940" y="3992790"/>
            <a:ext cx="159200" cy="159200"/>
          </a:xfrm>
          <a:prstGeom prst="ellipse">
            <a:avLst/>
          </a:prstGeom>
          <a:solidFill>
            <a:schemeClr val="accent3"/>
          </a:solidFill>
          <a:ln w="19050" algn="ctr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tx2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A99F09-2236-9442-8F37-3BA79B1C5E56}"/>
              </a:ext>
            </a:extLst>
          </p:cNvPr>
          <p:cNvCxnSpPr>
            <a:cxnSpLocks/>
            <a:stCxn id="92" idx="0"/>
          </p:cNvCxnSpPr>
          <p:nvPr/>
        </p:nvCxnSpPr>
        <p:spPr bwMode="gray">
          <a:xfrm flipV="1">
            <a:off x="10724540" y="2080337"/>
            <a:ext cx="10712" cy="191245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67D6EAE-A9D2-7C42-B32E-D82A9C3AECB4}"/>
              </a:ext>
            </a:extLst>
          </p:cNvPr>
          <p:cNvSpPr txBox="1"/>
          <p:nvPr/>
        </p:nvSpPr>
        <p:spPr bwMode="gray">
          <a:xfrm>
            <a:off x="10077262" y="1642198"/>
            <a:ext cx="1060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rPr>
              <a:t>End-Projekt mit Industrie</a:t>
            </a:r>
            <a:endParaRPr lang="en-GB" sz="700" u="sng" dirty="0">
              <a:solidFill>
                <a:schemeClr val="tx2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24F4DCA-D3BC-5A4F-AD9A-0DA17B5DBDFD}"/>
              </a:ext>
            </a:extLst>
          </p:cNvPr>
          <p:cNvSpPr/>
          <p:nvPr/>
        </p:nvSpPr>
        <p:spPr bwMode="gray">
          <a:xfrm>
            <a:off x="9501735" y="3992790"/>
            <a:ext cx="159200" cy="159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3435EDE-F554-274A-A5E8-AFD5EF0484AC}"/>
              </a:ext>
            </a:extLst>
          </p:cNvPr>
          <p:cNvCxnSpPr>
            <a:endCxn id="96" idx="4"/>
          </p:cNvCxnSpPr>
          <p:nvPr/>
        </p:nvCxnSpPr>
        <p:spPr bwMode="gray">
          <a:xfrm flipH="1" flipV="1">
            <a:off x="9581336" y="4151990"/>
            <a:ext cx="0" cy="1981847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173273E-FE42-8143-A87A-AC7602979865}"/>
              </a:ext>
            </a:extLst>
          </p:cNvPr>
          <p:cNvSpPr txBox="1"/>
          <p:nvPr/>
        </p:nvSpPr>
        <p:spPr bwMode="gray">
          <a:xfrm>
            <a:off x="9641023" y="5647930"/>
            <a:ext cx="84171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rPr>
              <a:t>Block 5</a:t>
            </a:r>
          </a:p>
          <a:p>
            <a:r>
              <a:rPr lang="en-GB" sz="800" u="sng" dirty="0" err="1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rPr>
              <a:t>ML Pipelines in der Praxis</a:t>
            </a:r>
          </a:p>
        </p:txBody>
      </p:sp>
    </p:spTree>
    <p:extLst>
      <p:ext uri="{BB962C8B-B14F-4D97-AF65-F5344CB8AC3E}">
        <p14:creationId xmlns:p14="http://schemas.microsoft.com/office/powerpoint/2010/main" val="379093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"/>
    </mc:Choice>
    <mc:Fallback xmlns="">
      <p:transition spd="slow" advTm="3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6CEF9ECC-2E51-684A-ABC5-8930B84B4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6501469F-86BB-A840-9E18-565EC93E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16B0AA9B-3534-0944-BB7E-A68F1B55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C5A11342-3B79-8F4A-853E-2FF6C146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Metriken für Unbalanced Dataset Szenarien</a:t>
            </a:r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Metriken - Überischt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820161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Heute Diskutiert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>
                          <a:latin typeface="Franklin Gothic Book" panose="020B0503020102020204" pitchFamily="34" charset="0"/>
                        </a:rPr>
                        <a:t>Heute Diskutiert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Nicht wirklich eine Metrik (sie enthält mehrere Zahlen)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0 klassifiziert wurden und eine wahre Klasse von 0 haben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1 klassifiziert wurden und eine wahre Klasse von 0 haben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0 klassifiziert wurden und eine wahre Klasse von 1 haben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1 klassifiziert wurden und eine wahre Klasse von 1 haben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Im Falle des perfekten Klassifikators: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und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0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Kranke unter allen Kranken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65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1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Gesunde unter allen Gesunden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 u="sng">
                    <a:latin typeface="Franklin Gothic Book" panose="020B0503020102020204" pitchFamily="34" charset="0"/>
                  </a:rPr>
                  <a:t>AUFPASSEN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Im Falle des perfekten Klassifikators: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UND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0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Kranke unter allen Kranken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65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1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Gesunde unter allen Gesunden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0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Kranke unter allen Kranken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65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Wie viele der Fälle in Klasse 1 wurden richtig identifiziert? </a:t>
            </a:r>
          </a:p>
          <a:p>
            <a:r>
              <a:rPr lang="en-GB">
                <a:latin typeface="Franklin Gothic Book" panose="020B0503020102020204" pitchFamily="34" charset="0"/>
              </a:rPr>
              <a:t>"Wie viele Gesunde unter allen Gesunden habe ich identifiziert?”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B660229-821C-D746-A3A7-F4CD39A7CD64}"/>
              </a:ext>
            </a:extLst>
          </p:cNvPr>
          <p:cNvSpPr/>
          <p:nvPr/>
        </p:nvSpPr>
        <p:spPr>
          <a:xfrm>
            <a:off x="1334223" y="1363080"/>
            <a:ext cx="9803283" cy="2709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64EA94B-802C-B143-B7D3-E960F70DA3EC}"/>
              </a:ext>
            </a:extLst>
          </p:cNvPr>
          <p:cNvSpPr/>
          <p:nvPr/>
        </p:nvSpPr>
        <p:spPr>
          <a:xfrm>
            <a:off x="1334223" y="4072416"/>
            <a:ext cx="9803283" cy="2549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553B8-7D24-3143-BD6E-78615856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6" y="50756"/>
            <a:ext cx="10515600" cy="1325563"/>
          </a:xfrm>
        </p:spPr>
        <p:txBody>
          <a:bodyPr>
            <a:no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Machine Learning in den Naturwissenschaften – Grundlagen und industrielle Anwendungen 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7EEAE0-0561-EE41-936C-C442CA28B00D}"/>
              </a:ext>
            </a:extLst>
          </p:cNvPr>
          <p:cNvGrpSpPr/>
          <p:nvPr/>
        </p:nvGrpSpPr>
        <p:grpSpPr bwMode="gray">
          <a:xfrm>
            <a:off x="1334223" y="1980471"/>
            <a:ext cx="9136552" cy="2171521"/>
            <a:chOff x="396000" y="1832805"/>
            <a:chExt cx="8746317" cy="207877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3C0CD7-0A41-6C4B-90A2-F75CBE7720B9}"/>
                </a:ext>
              </a:extLst>
            </p:cNvPr>
            <p:cNvCxnSpPr/>
            <p:nvPr/>
          </p:nvCxnSpPr>
          <p:spPr bwMode="gray">
            <a:xfrm>
              <a:off x="396000" y="3835400"/>
              <a:ext cx="8746317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DB9482-92F4-2D4B-85C5-07882DD27805}"/>
                </a:ext>
              </a:extLst>
            </p:cNvPr>
            <p:cNvSpPr/>
            <p:nvPr/>
          </p:nvSpPr>
          <p:spPr bwMode="gray">
            <a:xfrm>
              <a:off x="5685516" y="375917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 dirty="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55B96A-3B01-FA4B-82C0-CCA431441E82}"/>
                </a:ext>
              </a:extLst>
            </p:cNvPr>
            <p:cNvCxnSpPr>
              <a:stCxn id="53" idx="0"/>
            </p:cNvCxnSpPr>
            <p:nvPr/>
          </p:nvCxnSpPr>
          <p:spPr bwMode="gray">
            <a:xfrm flipV="1">
              <a:off x="5761716" y="1863026"/>
              <a:ext cx="0" cy="189615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CE64E-064B-0046-9A1F-33D410C6ABF2}"/>
                </a:ext>
              </a:extLst>
            </p:cNvPr>
            <p:cNvSpPr txBox="1"/>
            <p:nvPr/>
          </p:nvSpPr>
          <p:spPr bwMode="gray">
            <a:xfrm>
              <a:off x="5835150" y="1832805"/>
              <a:ext cx="1014960" cy="6776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b="1" dirty="0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Block 4 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Datasets in der Praxis</a:t>
              </a:r>
            </a:p>
            <a:p>
              <a:r>
                <a:rPr lang="en-GB" sz="800" u="sng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Unbalanced Datasets</a:t>
              </a:r>
            </a:p>
            <a:p>
              <a:r>
                <a:rPr lang="en-GB" sz="800" dirty="0" err="1">
                  <a:solidFill>
                    <a:schemeClr val="accent1"/>
                  </a:solidFill>
                  <a:latin typeface="Franklin Gothic Book" panose="020B0503020102020204" pitchFamily="34" charset="0"/>
                </a:rPr>
                <a:t>In Klassifikation - Under- und Over-Sampling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D2D12ED-1861-B643-80AF-41E738C5AC27}"/>
              </a:ext>
            </a:extLst>
          </p:cNvPr>
          <p:cNvSpPr txBox="1"/>
          <p:nvPr/>
        </p:nvSpPr>
        <p:spPr bwMode="gray">
          <a:xfrm rot="16200000">
            <a:off x="423125" y="5138220"/>
            <a:ext cx="13804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PRAKTIKA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A641AD-BFF8-B04F-A365-B19921382C99}"/>
              </a:ext>
            </a:extLst>
          </p:cNvPr>
          <p:cNvSpPr txBox="1"/>
          <p:nvPr/>
        </p:nvSpPr>
        <p:spPr bwMode="gray">
          <a:xfrm rot="16200000">
            <a:off x="514768" y="2405185"/>
            <a:ext cx="12863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THEORIE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51E742F-DF9D-4942-8BD8-B2A795B3A607}"/>
              </a:ext>
            </a:extLst>
          </p:cNvPr>
          <p:cNvSpPr/>
          <p:nvPr/>
        </p:nvSpPr>
        <p:spPr bwMode="gray">
          <a:xfrm>
            <a:off x="7078118" y="4003415"/>
            <a:ext cx="159200" cy="159200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2193C63-4DEE-CD4C-8032-BA3AD4B93FC6}"/>
              </a:ext>
            </a:extLst>
          </p:cNvPr>
          <p:cNvCxnSpPr>
            <a:endCxn id="89" idx="4"/>
          </p:cNvCxnSpPr>
          <p:nvPr/>
        </p:nvCxnSpPr>
        <p:spPr bwMode="gray">
          <a:xfrm flipH="1" flipV="1">
            <a:off x="7157717" y="4162615"/>
            <a:ext cx="0" cy="19818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114BEFF-C36F-0440-80E3-8D8F7499BF16}"/>
              </a:ext>
            </a:extLst>
          </p:cNvPr>
          <p:cNvSpPr txBox="1"/>
          <p:nvPr/>
        </p:nvSpPr>
        <p:spPr bwMode="gray">
          <a:xfrm>
            <a:off x="7230179" y="5324064"/>
            <a:ext cx="10602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Block 4</a:t>
            </a:r>
            <a:br>
              <a:rPr lang="en-GB" sz="8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</a:br>
            <a:r>
              <a:rPr lang="en-GB" sz="800" u="sng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Datasets in der Praxis </a:t>
            </a:r>
          </a:p>
          <a:p>
            <a:r>
              <a:rPr lang="en-GB" sz="800" u="sng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Unbalanced Datasets</a:t>
            </a:r>
          </a:p>
          <a:p>
            <a:r>
              <a:rPr lang="en-GB" sz="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In Klassifkation - Under- und Over-Sampling mit scikit-learn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BDDD01-EB14-0345-B4CE-CBB74B46FE0D}"/>
              </a:ext>
            </a:extLst>
          </p:cNvPr>
          <p:cNvSpPr txBox="1"/>
          <p:nvPr/>
        </p:nvSpPr>
        <p:spPr>
          <a:xfrm>
            <a:off x="1914125" y="1828169"/>
            <a:ext cx="609777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Block 4 </a:t>
            </a:r>
          </a:p>
          <a:p>
            <a:r>
              <a:rPr lang="en-GB" sz="1800" u="sng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Datasets in der Praxis</a:t>
            </a:r>
          </a:p>
          <a:p>
            <a:r>
              <a:rPr lang="en-GB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Unbalanced Datasets</a:t>
            </a:r>
          </a:p>
          <a:p>
            <a:r>
              <a:rPr lang="en-GB" sz="1800" dirty="0" err="1">
                <a:solidFill>
                  <a:schemeClr val="accent1"/>
                </a:solidFill>
                <a:latin typeface="Franklin Gothic Book" panose="020B0503020102020204" pitchFamily="34" charset="0"/>
              </a:rPr>
              <a:t>In Klassifikation - Under- und Over-Sampling</a:t>
            </a:r>
          </a:p>
        </p:txBody>
      </p:sp>
    </p:spTree>
    <p:extLst>
      <p:ext uri="{BB962C8B-B14F-4D97-AF65-F5344CB8AC3E}">
        <p14:creationId xmlns:p14="http://schemas.microsoft.com/office/powerpoint/2010/main" val="4281136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">
        <p159:morph option="byWord"/>
      </p:transition>
    </mc:Choice>
    <mc:Fallback>
      <p:transition spd="slow" advTm="3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CH"/>
              <a:t>Zusammenfassung – confusion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  <p:pic>
        <p:nvPicPr>
          <p:cNvPr id="4" name="Graphic 3" descr="Web design with solid fill">
            <a:extLst>
              <a:ext uri="{FF2B5EF4-FFF2-40B4-BE49-F238E27FC236}">
                <a16:creationId xmlns:a16="http://schemas.microsoft.com/office/drawing/2014/main" id="{7A73A33E-BD2F-9C41-9890-DEB592C1A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9134" y="59668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5" y="205637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Graphic 10" descr="Web design with solid fill">
            <a:extLst>
              <a:ext uri="{FF2B5EF4-FFF2-40B4-BE49-F238E27FC236}">
                <a16:creationId xmlns:a16="http://schemas.microsoft.com/office/drawing/2014/main" id="{C9DF17D3-1BAF-C840-8CE2-EDAE0ABB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5" y="205637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75C641D9-7132-0A4B-9184-879AE4C48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5" y="205637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765BC9C7-16F7-1040-967B-D074E60FF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5" y="205637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1B6C315E-4AFB-FC40-918A-7E8AC172A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87" y="89240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321578" y="625225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MIT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7005139" y="6347123"/>
            <a:ext cx="2711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OHNE OVERSAMPLING</a:t>
            </a:r>
          </a:p>
        </p:txBody>
      </p:sp>
      <p:pic>
        <p:nvPicPr>
          <p:cNvPr id="17" name="Graphic 16" descr="Web design with solid fill">
            <a:extLst>
              <a:ext uri="{FF2B5EF4-FFF2-40B4-BE49-F238E27FC236}">
                <a16:creationId xmlns:a16="http://schemas.microsoft.com/office/drawing/2014/main" id="{0B26B48D-3D74-C742-8B21-11626E418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Szenarien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Szenarien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Beispiel – Images und Neurale Netzwerke</a:t>
            </a:r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Frage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Sind neuronale Netze klüger? Können sie mit Unbalanced Datensätzen umgehen?</a:t>
            </a:r>
          </a:p>
          <a:p>
            <a:pPr marL="0" indent="0">
              <a:buNone/>
            </a:pPr>
            <a:endParaRPr lang="en-GB" sz="3600"/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Das Ziel ist es, Sie davon zu überzeugen, dass das, was wir gesehen haben, bei fast allen Algorithmen passieren kann.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Web design with solid fill">
            <a:extLst>
              <a:ext uri="{FF2B5EF4-FFF2-40B4-BE49-F238E27FC236}">
                <a16:creationId xmlns:a16="http://schemas.microsoft.com/office/drawing/2014/main" id="{9395297E-0BBF-AD43-8681-3D2A155C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9134" y="598364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B85E6-2186-824F-961C-DB6308B999E8}"/>
              </a:ext>
            </a:extLst>
          </p:cNvPr>
          <p:cNvSpPr txBox="1"/>
          <p:nvPr/>
        </p:nvSpPr>
        <p:spPr>
          <a:xfrm>
            <a:off x="2062716" y="2274838"/>
            <a:ext cx="71184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3600">
                <a:latin typeface="Franklin Gothic Book" panose="020B0503020102020204" pitchFamily="34" charset="0"/>
              </a:rPr>
              <a:t>Dieses Symbol zeigt an, dass wir das, was wir in der Folie besprechen, in der Praktika (mit Python und scikit-learn) umsetzen werden.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2640A1-CB53-8641-8FDA-03FE811EF36C}"/>
              </a:ext>
            </a:extLst>
          </p:cNvPr>
          <p:cNvCxnSpPr/>
          <p:nvPr/>
        </p:nvCxnSpPr>
        <p:spPr>
          <a:xfrm>
            <a:off x="8984512" y="4583162"/>
            <a:ext cx="2284622" cy="1509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"/>
    </mc:Choice>
    <mc:Fallback xmlns="">
      <p:transition spd="slow" advTm="9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Beschreibung</a:t>
            </a:r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25033" y="1690688"/>
            <a:ext cx="4742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Ich möchte einen Klassifikator entwickeln, der die 1 von allen anderen unterscheidet.</a:t>
            </a:r>
          </a:p>
          <a:p>
            <a:endParaRPr lang="en-GB" sz="3200">
              <a:latin typeface="Franklin Gothic Book" panose="020B0503020102020204" pitchFamily="34" charset="0"/>
            </a:endParaRPr>
          </a:p>
          <a:p>
            <a:r>
              <a:rPr lang="en-GB" sz="3200" b="1">
                <a:latin typeface="Franklin Gothic Book" panose="020B0503020102020204" pitchFamily="34" charset="0"/>
              </a:rPr>
              <a:t>Anzahl 1s</a:t>
            </a:r>
            <a:r>
              <a:rPr lang="en-GB" sz="320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>
                <a:latin typeface="Franklin Gothic Book" panose="020B0503020102020204" pitchFamily="34" charset="0"/>
              </a:rPr>
              <a:t>Anzhal 0,2,3,4,5,6,7,8,9</a:t>
            </a:r>
            <a:r>
              <a:rPr lang="en-GB" sz="3200">
                <a:latin typeface="Franklin Gothic Book" panose="020B0503020102020204" pitchFamily="34" charset="0"/>
              </a:rPr>
              <a:t>: ca. 53258 (88.8%)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Nicht relevant: Resultate von eine neurale Netzwerk mit 1 Neuron mit sigmoid activation function.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Die ROC-Kurve ist eine sehr wichtige Methode zur Untersuchung der binären Klassifikationsmetrik.</a:t>
            </a:r>
          </a:p>
          <a:p>
            <a:endParaRPr lang="en-GB" sz="3200"/>
          </a:p>
          <a:p>
            <a:r>
              <a:rPr lang="en-GB" sz="3200"/>
              <a:t>Von ihr wird die Metrik Area Under the Cruve (AUC) abgeleitet.</a:t>
            </a:r>
          </a:p>
          <a:p>
            <a:endParaRPr lang="en-GB" sz="3200"/>
          </a:p>
          <a:p>
            <a:r>
              <a:rPr lang="en-GB" sz="3200"/>
              <a:t>Da sie mehr Zeit erfordert, wird sie in der nächsten Vorlesung ausführlich behandelt.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CH"/>
              <a:t>Metriken für Multi-Class Probleme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Multiklassenklassifizierung ist das Problem der Klassifizierung von Instanzen in eine von </a:t>
            </a:r>
            <a:r>
              <a:rPr lang="en-GB" sz="3600" b="1" u="sng">
                <a:latin typeface="Franklin Gothic Book" panose="020B0503020102020204" pitchFamily="34" charset="0"/>
              </a:rPr>
              <a:t>drei</a:t>
            </a:r>
            <a:r>
              <a:rPr lang="en-GB" sz="3600">
                <a:latin typeface="Franklin Gothic Book" panose="020B0503020102020204" pitchFamily="34" charset="0"/>
              </a:rPr>
              <a:t> oder </a:t>
            </a:r>
            <a:r>
              <a:rPr lang="en-GB" sz="3600" b="1" u="sng">
                <a:latin typeface="Franklin Gothic Book" panose="020B0503020102020204" pitchFamily="34" charset="0"/>
              </a:rPr>
              <a:t>mehr</a:t>
            </a:r>
            <a:r>
              <a:rPr lang="en-GB" sz="3600">
                <a:latin typeface="Franklin Gothic Book" panose="020B0503020102020204" pitchFamily="34" charset="0"/>
              </a:rPr>
              <a:t> Klassen.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z.B. Diabetes Typ I, II oder “gestational”.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Metriken - Überischt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Heute Diskutiert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Nicht wirklich eine Metrik (sie enthält mehrere Zahlen)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0 klassifiziert wurden und eine wahre Klasse von 0 haben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1 klassifiziert wurden und eine wahre Klasse von 0 haben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0 klassifiziert wurden und eine wahre Klasse von 1 haben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1 klassifiziert wurden und eine wahre Klasse von 1 haben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Anzahl der Inputs, die als 2 klassifiziert wurden und eine wahre Klasse von 0 haben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Classifier ist gut oder schlecht?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Classifier ist gut oder schlecht?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42243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"/>
    </mc:Choice>
    <mc:Fallback xmlns="">
      <p:transition spd="slow" advTm="265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053E-91F6-C34D-8931-7E1C2240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986597"/>
          </a:xfrm>
        </p:spPr>
        <p:txBody>
          <a:bodyPr>
            <a:norm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Lernziele (Block Theorie)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8BD4-6FCC-8F44-AC9D-4615130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3"/>
            <a:ext cx="10515600" cy="524786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Definition: </a:t>
            </a:r>
            <a:r>
              <a:rPr lang="en-GB" sz="3200">
                <a:latin typeface="Franklin Gothic Book" panose="020B0503020102020204" pitchFamily="34" charset="0"/>
              </a:rPr>
              <a:t>Die Studierenden sind in der Lage zu erklären und zu erkennen, was ein unbalanced Dataset (</a:t>
            </a:r>
            <a:r>
              <a:rPr lang="en-GB" sz="3200" i="1">
                <a:latin typeface="Franklin Gothic Book" panose="020B0503020102020204" pitchFamily="34" charset="0"/>
              </a:rPr>
              <a:t>unbalanced dataset</a:t>
            </a:r>
            <a:r>
              <a:rPr lang="en-GB" sz="3200">
                <a:latin typeface="Franklin Gothic Book" panose="020B0503020102020204" pitchFamily="34" charset="0"/>
              </a:rPr>
              <a:t>) ist.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Konsequenzen:</a:t>
            </a:r>
            <a:r>
              <a:rPr lang="en-GB" sz="3200">
                <a:latin typeface="Franklin Gothic Book" panose="020B0503020102020204" pitchFamily="34" charset="0"/>
              </a:rPr>
              <a:t> Die Studierenden sind in der Lage zu beschreiben, welche Herausforderungen mit unbalanced Datasets verbunden sind.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Strategien: </a:t>
            </a:r>
            <a:r>
              <a:rPr lang="en-GB" sz="3200">
                <a:latin typeface="Franklin Gothic Book" panose="020B0503020102020204" pitchFamily="34" charset="0"/>
              </a:rPr>
              <a:t>Die Studierenden sind in der Lage, die zwei wichtigsten Techniken für den Umgang mit unbalanced Datasets zu beschreiben: Under- und Oversampling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Metriken:</a:t>
            </a:r>
            <a:r>
              <a:rPr lang="en-GB" sz="3200">
                <a:latin typeface="Franklin Gothic Book" panose="020B0503020102020204" pitchFamily="34" charset="0"/>
              </a:rPr>
              <a:t> Die Studierenden verstehen die wichtigsten Metriken, die speziell bei unbalanced Datasets wichtig sind.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1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6"/>
    </mc:Choice>
    <mc:Fallback xmlns="">
      <p:transition spd="slow" advTm="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053E-91F6-C34D-8931-7E1C2240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986597"/>
          </a:xfrm>
        </p:spPr>
        <p:txBody>
          <a:bodyPr>
            <a:norm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Lernziele (Block Theorie)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8BD4-6FCC-8F44-AC9D-4615130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3"/>
            <a:ext cx="10515600" cy="524786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Definition: </a:t>
            </a:r>
            <a:r>
              <a:rPr lang="en-GB" sz="3200">
                <a:latin typeface="Franklin Gothic Book" panose="020B0503020102020204" pitchFamily="34" charset="0"/>
              </a:rPr>
              <a:t>Die Studierenden sind in der Lage zu erklären und zu erkennen, was ein unbalanced Dataset (</a:t>
            </a:r>
            <a:r>
              <a:rPr lang="en-GB" sz="3200" i="1">
                <a:latin typeface="Franklin Gothic Book" panose="020B0503020102020204" pitchFamily="34" charset="0"/>
              </a:rPr>
              <a:t>unbalanced dataset</a:t>
            </a:r>
            <a:r>
              <a:rPr lang="en-GB" sz="3200">
                <a:latin typeface="Franklin Gothic Book" panose="020B0503020102020204" pitchFamily="34" charset="0"/>
              </a:rPr>
              <a:t>) ist.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Konsequenzen:</a:t>
            </a:r>
            <a:r>
              <a:rPr lang="en-GB" sz="3200">
                <a:latin typeface="Franklin Gothic Book" panose="020B0503020102020204" pitchFamily="34" charset="0"/>
              </a:rPr>
              <a:t> Die Studierenden sind in der Lage zu beschreiben, welche Herausforderungen mit unbalanced Datasets verbunden sind.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Strategien: </a:t>
            </a:r>
            <a:r>
              <a:rPr lang="en-GB" sz="3200">
                <a:latin typeface="Franklin Gothic Book" panose="020B0503020102020204" pitchFamily="34" charset="0"/>
              </a:rPr>
              <a:t>Die Studierenden sind in der Lage, die zwei wichtigsten Techniken für den Umgang mit unbalanced Datasets zu beschreiben: Under- und Oversampling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b="1">
                <a:latin typeface="Franklin Gothic Book" panose="020B0503020102020204" pitchFamily="34" charset="0"/>
              </a:rPr>
              <a:t>Metriken:</a:t>
            </a:r>
            <a:r>
              <a:rPr lang="en-GB" sz="3200">
                <a:latin typeface="Franklin Gothic Book" panose="020B0503020102020204" pitchFamily="34" charset="0"/>
              </a:rPr>
              <a:t> Die Studierenden verstehen die wichtigsten Metriken, die speziell bei unbalanced Datasets wichtig sind.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9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6"/>
    </mc:Choice>
    <mc:Fallback xmlns="">
      <p:transition spd="slow" advTm="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ian student writing on blackboard with chalk in classroom">
            <a:extLst>
              <a:ext uri="{FF2B5EF4-FFF2-40B4-BE49-F238E27FC236}">
                <a16:creationId xmlns:a16="http://schemas.microsoft.com/office/drawing/2014/main" id="{9F1B954F-EC8C-E04A-8A53-4FFB920B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676"/>
          <a:stretch/>
        </p:blipFill>
        <p:spPr>
          <a:xfrm>
            <a:off x="-1453" y="0"/>
            <a:ext cx="1219345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DC86B-8DA8-084A-8378-E3D05AB8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641" y="-1426369"/>
            <a:ext cx="6041803" cy="2852737"/>
          </a:xfrm>
        </p:spPr>
        <p:txBody>
          <a:bodyPr/>
          <a:lstStyle/>
          <a:p>
            <a:r>
              <a:rPr lang="en-CH"/>
              <a:t>Nächste Themen</a:t>
            </a:r>
          </a:p>
        </p:txBody>
      </p:sp>
    </p:spTree>
    <p:extLst>
      <p:ext uri="{BB962C8B-B14F-4D97-AF65-F5344CB8AC3E}">
        <p14:creationId xmlns:p14="http://schemas.microsoft.com/office/powerpoint/2010/main" val="29656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56"/>
    </mc:Choice>
    <mc:Fallback xmlns="">
      <p:transition spd="slow" advTm="26956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C64A-5757-4A4D-A4EC-D288E26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Nächste Vorlesungen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23D-024A-4F46-9AF0-97538E1B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b="1"/>
              <a:t>Metriken</a:t>
            </a:r>
          </a:p>
          <a:p>
            <a:r>
              <a:rPr lang="en-CH"/>
              <a:t>Receiving Operating Curve (ROC) und Area Under the Curve (AUC)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 b="1"/>
              <a:t>Modell Validierung</a:t>
            </a:r>
          </a:p>
          <a:p>
            <a:r>
              <a:rPr lang="en-CH"/>
              <a:t>Validierung Methoden (dataset split, cross validation, k-Fold Cross validation, bootstrap, stratified sampling, etc.)</a:t>
            </a:r>
          </a:p>
          <a:p>
            <a:r>
              <a:rPr lang="en-CH"/>
              <a:t>Validierung Methoden für Unabalanced Datasets (stratified sampling, </a:t>
            </a:r>
            <a:r>
              <a:rPr lang="en-GB"/>
              <a:t>stratified cross-validation, </a:t>
            </a:r>
            <a:r>
              <a:rPr lang="en-CH"/>
              <a:t>etc.)</a:t>
            </a:r>
          </a:p>
        </p:txBody>
      </p:sp>
    </p:spTree>
    <p:extLst>
      <p:ext uri="{BB962C8B-B14F-4D97-AF65-F5344CB8AC3E}">
        <p14:creationId xmlns:p14="http://schemas.microsoft.com/office/powerpoint/2010/main" val="2241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69"/>
    </mc:Choice>
    <mc:Fallback xmlns="">
      <p:transition spd="slow" advTm="785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 fontScale="90000"/>
          </a:bodyPr>
          <a:lstStyle/>
          <a:p>
            <a:r>
              <a:rPr lang="en-CH"/>
              <a:t>Problem Beschreibung – Klassifikation in der Praxis (binary)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 fontScale="90000"/>
          </a:bodyPr>
          <a:lstStyle/>
          <a:p>
            <a:r>
              <a:rPr lang="en-CH"/>
              <a:t>Problem Beschreibung – Klassifikation in der Praxis (binary)</a:t>
            </a:r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CH"/>
              <a:t>Datasets in der Praxis (</a:t>
            </a:r>
            <a:r>
              <a:rPr lang="en-GB"/>
              <a:t>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21319</TotalTime>
  <Words>2864</Words>
  <Application>Microsoft Macintosh PowerPoint</Application>
  <PresentationFormat>Widescreen</PresentationFormat>
  <Paragraphs>509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</vt:lpstr>
      <vt:lpstr>Calibri</vt:lpstr>
      <vt:lpstr>Cambria Math</vt:lpstr>
      <vt:lpstr>Franklin Gothic Book</vt:lpstr>
      <vt:lpstr>Wingdings</vt:lpstr>
      <vt:lpstr>Wingdings 2</vt:lpstr>
      <vt:lpstr>Office Theme</vt:lpstr>
      <vt:lpstr>Probevorlesung Professor*in Data Sciences (FHNW)</vt:lpstr>
      <vt:lpstr>Ausgangslage</vt:lpstr>
      <vt:lpstr>Machine Learning in den Naturwissenschaften – Grundlagen und industrielle Anwendungen </vt:lpstr>
      <vt:lpstr>Machine Learning in den Naturwissenschaften – Grundlagen und industrielle Anwendungen </vt:lpstr>
      <vt:lpstr>PowerPoint Presentation</vt:lpstr>
      <vt:lpstr>Lernziele (Block Theorie)</vt:lpstr>
      <vt:lpstr>Problem Beschreibung – Klassifikation in der Praxis (binary)</vt:lpstr>
      <vt:lpstr>Problem Beschreibung – Klassifikation in der Praxis (binary)</vt:lpstr>
      <vt:lpstr>Datasets in der Praxis (hospital-acquired infections)</vt:lpstr>
      <vt:lpstr>Datasets in der Praxis (Microsope images)</vt:lpstr>
      <vt:lpstr>Unbalanced Dataset</vt:lpstr>
      <vt:lpstr>Unbalanced Dataset in Klassifikation - Beispiele</vt:lpstr>
      <vt:lpstr>Quiz</vt:lpstr>
      <vt:lpstr>Unbalanced Dataset - Konsequenzen</vt:lpstr>
      <vt:lpstr>Unbalanced Dataset - Konsequenzen</vt:lpstr>
      <vt:lpstr>Unbalanced Dataset - Konsequenzen</vt:lpstr>
      <vt:lpstr>Unbalanced Dataset - Konsequenzen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Szenario</vt:lpstr>
      <vt:lpstr>Strategien für den Umgang mit Unbalanced Datensätzen </vt:lpstr>
      <vt:lpstr>Unbalanced Dataset - Lösungen</vt:lpstr>
      <vt:lpstr>Under- und Oversampling</vt:lpstr>
      <vt:lpstr>Oversampling</vt:lpstr>
      <vt:lpstr>Undersampling (random undersampling)</vt:lpstr>
      <vt:lpstr>Vor und Nachteile</vt:lpstr>
      <vt:lpstr>Vor und Nachteile</vt:lpstr>
      <vt:lpstr>Oversampling</vt:lpstr>
      <vt:lpstr>Oversampling</vt:lpstr>
      <vt:lpstr>Undersampling</vt:lpstr>
      <vt:lpstr>Undersampling</vt:lpstr>
      <vt:lpstr>Metriken für Unbalanced Dataset Szenarien</vt:lpstr>
      <vt:lpstr>Metriken - Überischt</vt:lpstr>
      <vt:lpstr>Confusion Matrix (binary classification)</vt:lpstr>
      <vt:lpstr>Sensitivity und Specificity</vt:lpstr>
      <vt:lpstr>Balanced Accuracy</vt:lpstr>
      <vt:lpstr>F1 Score</vt:lpstr>
      <vt:lpstr>Zusammenfassung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Szenarien</vt:lpstr>
      <vt:lpstr>Real-life Szenarien</vt:lpstr>
      <vt:lpstr>Beispiel – Images und Neurale Netzwerke</vt:lpstr>
      <vt:lpstr>Frage</vt:lpstr>
      <vt:lpstr>Problem Beschreibung</vt:lpstr>
      <vt:lpstr>Confusion Matrix 1 vs. all (MNIST)</vt:lpstr>
      <vt:lpstr>Receiving Operating Curve (ROC)</vt:lpstr>
      <vt:lpstr>Metriken für Multi-Class Probleme</vt:lpstr>
      <vt:lpstr>Metriken - Überischt</vt:lpstr>
      <vt:lpstr>Confusion Matrix (Multi-class classification)</vt:lpstr>
      <vt:lpstr>Quiz: Classifier ist gut oder schlecht?</vt:lpstr>
      <vt:lpstr>PowerPoint Presentation</vt:lpstr>
      <vt:lpstr>Zusammenfassung</vt:lpstr>
      <vt:lpstr>Lernziele (Block Theorie)</vt:lpstr>
      <vt:lpstr>Nächste Themen</vt:lpstr>
      <vt:lpstr>Nächste Vorlesungen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329</cp:revision>
  <cp:lastPrinted>2022-04-11T14:30:26Z</cp:lastPrinted>
  <dcterms:created xsi:type="dcterms:W3CDTF">2022-03-17T21:53:06Z</dcterms:created>
  <dcterms:modified xsi:type="dcterms:W3CDTF">2022-04-13T05:26:40Z</dcterms:modified>
</cp:coreProperties>
</file>